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  <p:sldMasterId id="2147483708" r:id="rId2"/>
  </p:sldMasterIdLst>
  <p:handoutMasterIdLst>
    <p:handoutMasterId r:id="rId28"/>
  </p:handoutMasterIdLst>
  <p:sldIdLst>
    <p:sldId id="281" r:id="rId3"/>
    <p:sldId id="287" r:id="rId4"/>
    <p:sldId id="292" r:id="rId5"/>
    <p:sldId id="288" r:id="rId6"/>
    <p:sldId id="293" r:id="rId7"/>
    <p:sldId id="307" r:id="rId8"/>
    <p:sldId id="310" r:id="rId9"/>
    <p:sldId id="311" r:id="rId10"/>
    <p:sldId id="290" r:id="rId11"/>
    <p:sldId id="294" r:id="rId12"/>
    <p:sldId id="289" r:id="rId13"/>
    <p:sldId id="295" r:id="rId14"/>
    <p:sldId id="312" r:id="rId15"/>
    <p:sldId id="313" r:id="rId16"/>
    <p:sldId id="314" r:id="rId17"/>
    <p:sldId id="296" r:id="rId18"/>
    <p:sldId id="298" r:id="rId19"/>
    <p:sldId id="315" r:id="rId20"/>
    <p:sldId id="316" r:id="rId21"/>
    <p:sldId id="317" r:id="rId22"/>
    <p:sldId id="299" r:id="rId23"/>
    <p:sldId id="297" r:id="rId24"/>
    <p:sldId id="318" r:id="rId25"/>
    <p:sldId id="300" r:id="rId26"/>
    <p:sldId id="301" r:id="rId27"/>
  </p:sldIdLst>
  <p:sldSz cx="9144000" cy="6858000" type="screen4x3"/>
  <p:notesSz cx="6858000" cy="9144000"/>
  <p:embeddedFontLst>
    <p:embeddedFont>
      <p:font typeface="나눔바른고딕" panose="020B0600000101010101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3C9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68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설문조사 전체 인원</a:t>
            </a:r>
            <a:r>
              <a:rPr lang="en-US" altLang="ko-KR" sz="1000" dirty="0"/>
              <a:t>(</a:t>
            </a:r>
            <a:r>
              <a:rPr lang="ko-KR" altLang="en-US" sz="1000" dirty="0"/>
              <a:t>약 </a:t>
            </a:r>
            <a:r>
              <a:rPr lang="en-US" altLang="ko-KR" sz="1000" dirty="0"/>
              <a:t>3</a:t>
            </a:r>
            <a:r>
              <a:rPr lang="ko-KR" altLang="en-US" sz="1000" dirty="0"/>
              <a:t>천명</a:t>
            </a:r>
            <a:r>
              <a:rPr lang="en-US" altLang="ko-KR" sz="1000" dirty="0"/>
              <a:t>)</a:t>
            </a:r>
          </a:p>
        </c:rich>
      </c:tx>
      <c:layout>
        <c:manualLayout>
          <c:xMode val="edge"/>
          <c:yMode val="edge"/>
          <c:x val="0.25909688948704074"/>
          <c:y val="1.58847293967555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설문조사 전체 인원(3037명)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66-4A1C-B656-FEF78E1DF4A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66-4A1C-B656-FEF78E1DF4A6}"/>
              </c:ext>
            </c:extLst>
          </c:dPt>
          <c:dLbls>
            <c:dLbl>
              <c:idx val="0"/>
              <c:layout>
                <c:manualLayout>
                  <c:x val="-0.16390018044619423"/>
                  <c:y val="-0.11224237204724409"/>
                </c:manualLayout>
              </c:layout>
              <c:tx>
                <c:rich>
                  <a:bodyPr/>
                  <a:lstStyle/>
                  <a:p>
                    <a:fld id="{5E437E41-61C5-4D82-B58E-69F9CDBE4650}" type="PERCENTAGE">
                      <a:rPr lang="en-US" altLang="ko-KR" sz="3000" baseline="0"/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466-4A1C-B656-FEF78E1DF4A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83BC2AF-E643-4D3B-92D8-22D46098DEF3}" type="PERCENTAGE">
                      <a:rPr lang="en-US" altLang="ko-KR" sz="2400"/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466-4A1C-B656-FEF78E1DF4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자주 플레이함</c:v>
                </c:pt>
                <c:pt idx="1">
                  <c:v>플레이 하지 않음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0.67500823180770497</c:v>
                </c:pt>
                <c:pt idx="1">
                  <c:v>0.32499176819229503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66-4A1C-B656-FEF78E1DF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6-D466-4A1C-B656-FEF78E1DF4A6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8-D466-4A1C-B656-FEF78E1DF4A6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자주 플레이함</c:v>
                      </c:pt>
                      <c:pt idx="1">
                        <c:v>플레이 하지 않음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D466-4A1C-B656-FEF78E1DF4A6}"/>
                  </c:ext>
                </c:extLst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D466-4A1C-B656-FEF78E1DF4A6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D-D466-4A1C-B656-FEF78E1DF4A6}"/>
                    </c:ext>
                  </c:extLst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자주 플레이함</c:v>
                      </c:pt>
                      <c:pt idx="1">
                        <c:v>플레이 하지 않음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D466-4A1C-B656-FEF78E1DF4A6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응답자 직업 특성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응답자 직업분류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3C-42B1-B478-DA01C44DB81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3C-42B1-B478-DA01C44DB81C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83C-42B1-B478-DA01C44DB8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8648007-E5FD-4011-9392-724E2C0C6E99}" type="VALUE">
                      <a:rPr lang="en-US" altLang="ko-KR">
                        <a:solidFill>
                          <a:schemeClr val="accent4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3C-42B1-B478-DA01C44DB8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7073270-A162-4FC1-95B8-EB1AF89B72AF}" type="VALUE">
                      <a:rPr lang="en-US" altLang="ko-KR">
                        <a:solidFill>
                          <a:schemeClr val="accent4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3C-42B1-B478-DA01C44DB81C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3C-42B1-B478-DA01C44DB8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사무직/전문직</c:v>
                </c:pt>
                <c:pt idx="1">
                  <c:v>학생</c:v>
                </c:pt>
                <c:pt idx="2">
                  <c:v>기타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</c:v>
                </c:pt>
                <c:pt idx="1">
                  <c:v>0.2</c:v>
                </c:pt>
                <c:pt idx="2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83C-42B1-B478-DA01C44DB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8-883C-42B1-B478-DA01C44DB81C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A-883C-42B1-B478-DA01C44DB81C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5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C-883C-42B1-B478-DA01C44DB81C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사무직/전문직</c:v>
                      </c:pt>
                      <c:pt idx="1">
                        <c:v>학생</c:v>
                      </c:pt>
                      <c:pt idx="2">
                        <c:v>기타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883C-42B1-B478-DA01C44DB81C}"/>
                  </c:ext>
                </c:extLst>
              </c15:ser>
            </c15:filteredPieSeries>
            <c15:filteredPie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F-883C-42B1-B478-DA01C44DB81C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1-883C-42B1-B478-DA01C44DB81C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5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3-883C-42B1-B478-DA01C44DB81C}"/>
                    </c:ext>
                  </c:extLst>
                </c:dPt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사무직/전문직</c:v>
                      </c:pt>
                      <c:pt idx="1">
                        <c:v>학생</c:v>
                      </c:pt>
                      <c:pt idx="2">
                        <c:v>기타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Sheet1!$D$2:$D$4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883C-42B1-B478-DA01C44DB81C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응답자 연령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응답자 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8B-4210-B296-51CF59E4C24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8B-4210-B296-51CF59E4C24A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8B-4210-B296-51CF59E4C24A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38B-4210-B296-51CF59E4C2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40~50대</c:v>
                </c:pt>
                <c:pt idx="1">
                  <c:v>20~30대</c:v>
                </c:pt>
                <c:pt idx="2">
                  <c:v>10대+60대 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0.41488310833058939</c:v>
                </c:pt>
                <c:pt idx="1">
                  <c:v>0.33585775436285809</c:v>
                </c:pt>
                <c:pt idx="2">
                  <c:v>0.24925913730655253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8B-4210-B296-51CF59E4C2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38B-4210-B296-51CF59E4C24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F38B-4210-B296-51CF59E4C24A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38B-4210-B296-51CF59E4C24A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F38B-4210-B296-51CF59E4C24A}"/>
              </c:ext>
            </c:extLst>
          </c:dPt>
          <c:cat>
            <c:strRef>
              <c:f>Sheet1!$A$2:$A$5</c:f>
              <c:strCache>
                <c:ptCount val="3"/>
                <c:pt idx="0">
                  <c:v>40~50대</c:v>
                </c:pt>
                <c:pt idx="1">
                  <c:v>20~30대</c:v>
                </c:pt>
                <c:pt idx="2">
                  <c:v>10대+60대 이상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11-F38B-4210-B296-51CF59E4C2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38B-4210-B296-51CF59E4C24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38B-4210-B296-51CF59E4C24A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38B-4210-B296-51CF59E4C24A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38B-4210-B296-51CF59E4C24A}"/>
              </c:ext>
            </c:extLst>
          </c:dPt>
          <c:cat>
            <c:strRef>
              <c:f>Sheet1!$A$2:$A$5</c:f>
              <c:strCache>
                <c:ptCount val="3"/>
                <c:pt idx="0">
                  <c:v>40~50대</c:v>
                </c:pt>
                <c:pt idx="1">
                  <c:v>20~30대</c:v>
                </c:pt>
                <c:pt idx="2">
                  <c:v>10대+60대 이상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1A-F38B-4210-B296-51CF59E4C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 이용자의 게임 분야별 이용률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88.3</c:v>
                </c:pt>
                <c:pt idx="1">
                  <c:v>59.6</c:v>
                </c:pt>
                <c:pt idx="2">
                  <c:v>15.4</c:v>
                </c:pt>
                <c:pt idx="3">
                  <c:v>10.6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0-4A1B-8A56-988700AAC3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64.099999999999994</c:v>
                </c:pt>
                <c:pt idx="2">
                  <c:v>20.3</c:v>
                </c:pt>
                <c:pt idx="3">
                  <c:v>11.9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60-4A1B-8A56-988700AAC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14848320"/>
        <c:axId val="514851456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모바일 게임</c:v>
                      </c:pt>
                      <c:pt idx="1">
                        <c:v>PC 게임</c:v>
                      </c:pt>
                      <c:pt idx="2">
                        <c:v>콘솔 게임</c:v>
                      </c:pt>
                      <c:pt idx="3">
                        <c:v>아케이드 게임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960-4A1B-8A56-988700AAC303}"/>
                  </c:ext>
                </c:extLst>
              </c15:ser>
            </c15:filteredBarSeries>
          </c:ext>
        </c:extLst>
      </c:barChart>
      <c:catAx>
        <c:axId val="51484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851456"/>
        <c:crosses val="autoZero"/>
        <c:auto val="1"/>
        <c:lblAlgn val="ctr"/>
        <c:lblOffset val="100"/>
        <c:noMultiLvlLbl val="0"/>
      </c:catAx>
      <c:valAx>
        <c:axId val="514851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84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2019-08-27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38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유명 IP 라그나로크를 활용한 퍼즐게임의 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991D93-E68A-4A9B-AD79-FDDD056207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91" t="-1577" r="-543" b="-793"/>
          <a:stretch/>
        </p:blipFill>
        <p:spPr>
          <a:xfrm>
            <a:off x="8275497" y="5887941"/>
            <a:ext cx="868503" cy="970059"/>
          </a:xfrm>
          <a:prstGeom prst="rect">
            <a:avLst/>
          </a:prstGeom>
          <a:solidFill>
            <a:srgbClr val="EBD3C9">
              <a:alpha val="0"/>
            </a:srgbClr>
          </a:solidFill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321B9F7-BE41-4755-917C-9DF82936583C}"/>
              </a:ext>
            </a:extLst>
          </p:cNvPr>
          <p:cNvSpPr/>
          <p:nvPr userDrawn="1"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62648-B1DD-413D-96A6-B8AAD83E48E0}"/>
              </a:ext>
            </a:extLst>
          </p:cNvPr>
          <p:cNvSpPr txBox="1"/>
          <p:nvPr userDrawn="1"/>
        </p:nvSpPr>
        <p:spPr>
          <a:xfrm>
            <a:off x="381001" y="249734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퍼즐게임 장르의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1142D-9561-4B88-AF51-7F6C40837542}"/>
              </a:ext>
            </a:extLst>
          </p:cNvPr>
          <p:cNvSpPr txBox="1"/>
          <p:nvPr userDrawn="1"/>
        </p:nvSpPr>
        <p:spPr>
          <a:xfrm>
            <a:off x="1885205" y="4597167"/>
            <a:ext cx="537358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안정적인 수입 창출 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꾸준한 사용자 유입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가벼운 접근성과 타 장르에 비해 </a:t>
            </a:r>
            <a:r>
              <a:rPr lang="ko-KR" altLang="en-US" dirty="0" err="1"/>
              <a:t>저렵한</a:t>
            </a:r>
            <a:r>
              <a:rPr lang="ko-KR" altLang="en-US" dirty="0"/>
              <a:t> 개발 비용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자사 게임 홍보 </a:t>
            </a:r>
            <a:r>
              <a:rPr lang="en-US" altLang="ko-KR" dirty="0"/>
              <a:t>&amp; </a:t>
            </a:r>
            <a:r>
              <a:rPr lang="ko-KR" altLang="en-US" dirty="0"/>
              <a:t>안정적인 수입원 확보 가능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568501-5FDD-43F4-82B0-C4CFD31E6D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09" y="998599"/>
            <a:ext cx="3321631" cy="3434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3A49DF-46BF-4880-B75B-A23A642CC3C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19" y="998600"/>
            <a:ext cx="2611672" cy="34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3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C0158F-89E5-4DC6-914E-2C2385378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91" t="-1577" r="-543" b="-793"/>
          <a:stretch/>
        </p:blipFill>
        <p:spPr>
          <a:xfrm>
            <a:off x="8275497" y="5887941"/>
            <a:ext cx="868503" cy="970059"/>
          </a:xfrm>
          <a:prstGeom prst="rect">
            <a:avLst/>
          </a:prstGeom>
          <a:solidFill>
            <a:srgbClr val="EBD3C9">
              <a:alpha val="0"/>
            </a:srgbClr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B5B2BD-070F-4185-AC52-8DFC9675D59B}"/>
              </a:ext>
            </a:extLst>
          </p:cNvPr>
          <p:cNvSpPr/>
          <p:nvPr userDrawn="1"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41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F0B2AC-B240-4F8F-99B9-31B1F713B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9" t="-571" r="1" b="22435"/>
          <a:stretch/>
        </p:blipFill>
        <p:spPr>
          <a:xfrm>
            <a:off x="0" y="2350169"/>
            <a:ext cx="4727086" cy="4507832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extBox 6"/>
          <p:cNvSpPr txBox="1"/>
          <p:nvPr/>
        </p:nvSpPr>
        <p:spPr>
          <a:xfrm>
            <a:off x="5426535" y="3429000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게임 시장 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33411" y="3982997"/>
            <a:ext cx="222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(3</a:t>
            </a:r>
            <a:r>
              <a:rPr lang="ko-KR" altLang="en-US" dirty="0">
                <a:solidFill>
                  <a:schemeClr val="bg1"/>
                </a:solidFill>
              </a:rPr>
              <a:t>매치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퍼즐게임</a:t>
            </a:r>
          </a:p>
        </p:txBody>
      </p:sp>
    </p:spTree>
    <p:extLst>
      <p:ext uri="{BB962C8B-B14F-4D97-AF65-F5344CB8AC3E}">
        <p14:creationId xmlns:p14="http://schemas.microsoft.com/office/powerpoint/2010/main" val="3742509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네이버 통계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FFA77-8C71-434C-BC68-F8F3DD46D902}"/>
              </a:ext>
            </a:extLst>
          </p:cNvPr>
          <p:cNvSpPr txBox="1"/>
          <p:nvPr/>
        </p:nvSpPr>
        <p:spPr>
          <a:xfrm>
            <a:off x="608415" y="1170644"/>
            <a:ext cx="830708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아래 자료는 인터넷 기사에 시간대 별로 댓글이 달리는 양을 확인하기 위한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데이터로 사용되지만</a:t>
            </a:r>
            <a:r>
              <a:rPr lang="en-US" altLang="ko-KR" dirty="0"/>
              <a:t> </a:t>
            </a:r>
            <a:r>
              <a:rPr lang="ko-KR" altLang="en-US" dirty="0"/>
              <a:t>넓은 스마트 폰의 보급으로 현대 사회에서</a:t>
            </a:r>
            <a:r>
              <a:rPr lang="en-US" altLang="ko-KR" dirty="0"/>
              <a:t> </a:t>
            </a:r>
            <a:r>
              <a:rPr lang="ko-KR" altLang="en-US" dirty="0"/>
              <a:t>인터넷 접속과</a:t>
            </a:r>
            <a:br>
              <a:rPr lang="en-US" altLang="ko-KR" dirty="0"/>
            </a:br>
            <a:r>
              <a:rPr lang="ko-KR" altLang="en-US" dirty="0"/>
              <a:t>게임플레이 시간대는 밀접한 관계가 있음을 알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3908F2-F029-4137-8169-D0FA45C46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9" y="2455932"/>
            <a:ext cx="3643821" cy="28150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667E6A-6845-4027-840D-D964B390D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55932"/>
            <a:ext cx="3781170" cy="2746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D6AF2A-C287-4F12-8999-A4986D1F347A}"/>
              </a:ext>
            </a:extLst>
          </p:cNvPr>
          <p:cNvSpPr txBox="1"/>
          <p:nvPr/>
        </p:nvSpPr>
        <p:spPr>
          <a:xfrm>
            <a:off x="1118170" y="5225691"/>
            <a:ext cx="690766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보편적으로 오전 </a:t>
            </a:r>
            <a:r>
              <a:rPr lang="en-US" altLang="ko-KR" dirty="0"/>
              <a:t>7</a:t>
            </a:r>
            <a:r>
              <a:rPr lang="ko-KR" altLang="en-US" dirty="0"/>
              <a:t>시에서 </a:t>
            </a:r>
            <a:r>
              <a:rPr lang="en-US" altLang="ko-KR" dirty="0"/>
              <a:t>10</a:t>
            </a:r>
            <a:r>
              <a:rPr lang="ko-KR" altLang="en-US" dirty="0"/>
              <a:t>시 사이에 접속양이 폭발적으로 상승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이후 오후 </a:t>
            </a:r>
            <a:r>
              <a:rPr lang="en-US" altLang="ko-KR" dirty="0"/>
              <a:t>3~5</a:t>
            </a:r>
            <a:r>
              <a:rPr lang="ko-KR" altLang="en-US" dirty="0"/>
              <a:t>시를 기점으로 다시 상승한다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출</a:t>
            </a:r>
            <a:r>
              <a:rPr lang="en-US" altLang="ko-KR" dirty="0"/>
              <a:t>.</a:t>
            </a:r>
            <a:r>
              <a:rPr lang="ko-KR" altLang="en-US" dirty="0"/>
              <a:t>퇴근 시간</a:t>
            </a:r>
            <a:r>
              <a:rPr lang="en-US" altLang="ko-KR" dirty="0"/>
              <a:t>(</a:t>
            </a:r>
            <a:r>
              <a:rPr lang="ko-KR" altLang="en-US" dirty="0"/>
              <a:t>등</a:t>
            </a:r>
            <a:r>
              <a:rPr lang="en-US" altLang="ko-KR" dirty="0"/>
              <a:t>.</a:t>
            </a:r>
            <a:r>
              <a:rPr lang="ko-KR" altLang="en-US" dirty="0"/>
              <a:t>하교시간</a:t>
            </a:r>
            <a:r>
              <a:rPr lang="en-US" altLang="ko-KR" dirty="0"/>
              <a:t>)</a:t>
            </a:r>
            <a:r>
              <a:rPr lang="ko-KR" altLang="en-US" dirty="0"/>
              <a:t>과 동일한 시간대인 것을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00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9621" y="3071245"/>
            <a:ext cx="3304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퍼즐게임의 특징</a:t>
            </a:r>
            <a:endParaRPr lang="ko-KR" altLang="en-US" sz="3200" spc="-150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8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퍼즐게임 장르의 특징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ABA48-E4EC-4E3F-8C8E-F4E80D92D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87" y="1325459"/>
            <a:ext cx="2147644" cy="2863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2AD20D-6CF8-493A-BEBB-4BFE4907D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56" y="1325460"/>
            <a:ext cx="2147644" cy="2863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742199-BB58-438E-A8C1-C183ECD06D98}"/>
              </a:ext>
            </a:extLst>
          </p:cNvPr>
          <p:cNvSpPr txBox="1"/>
          <p:nvPr/>
        </p:nvSpPr>
        <p:spPr>
          <a:xfrm>
            <a:off x="566055" y="4597167"/>
            <a:ext cx="5707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쉬운 조작 방법</a:t>
            </a:r>
            <a:r>
              <a:rPr lang="en-US" altLang="ko-KR" dirty="0"/>
              <a:t>, </a:t>
            </a:r>
            <a:r>
              <a:rPr lang="ko-KR" altLang="en-US" dirty="0"/>
              <a:t>귀여운 캐릭터 상품</a:t>
            </a:r>
            <a:r>
              <a:rPr lang="en-US" altLang="ko-KR" dirty="0"/>
              <a:t>, </a:t>
            </a:r>
            <a:r>
              <a:rPr lang="ko-KR" altLang="en-US" dirty="0"/>
              <a:t>높은 몰입감으로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짧은 시간에 즐길 수 있는 가장 효과적인 장르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B167C-626B-4D02-A098-754CFB8818EF}"/>
              </a:ext>
            </a:extLst>
          </p:cNvPr>
          <p:cNvSpPr txBox="1"/>
          <p:nvPr/>
        </p:nvSpPr>
        <p:spPr>
          <a:xfrm>
            <a:off x="566055" y="5466957"/>
            <a:ext cx="82397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짧은 플레이 타임으로 바쁜 출</a:t>
            </a:r>
            <a:r>
              <a:rPr lang="en-US" altLang="ko-KR" dirty="0"/>
              <a:t>.</a:t>
            </a:r>
            <a:r>
              <a:rPr lang="ko-KR" altLang="en-US" dirty="0"/>
              <a:t>퇴근</a:t>
            </a:r>
            <a:r>
              <a:rPr lang="en-US" altLang="ko-KR" dirty="0"/>
              <a:t>(</a:t>
            </a:r>
            <a:r>
              <a:rPr lang="ko-KR" altLang="en-US" dirty="0"/>
              <a:t>등</a:t>
            </a:r>
            <a:r>
              <a:rPr lang="en-US" altLang="ko-KR" dirty="0"/>
              <a:t>.</a:t>
            </a:r>
            <a:r>
              <a:rPr lang="ko-KR" altLang="en-US" dirty="0"/>
              <a:t>하교</a:t>
            </a:r>
            <a:r>
              <a:rPr lang="en-US" altLang="ko-KR" dirty="0"/>
              <a:t>)</a:t>
            </a:r>
            <a:r>
              <a:rPr lang="ko-KR" altLang="en-US" dirty="0"/>
              <a:t>시 대중교통 이용 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또는 짧은 점심시간 동안 잠깐의 시간으로 최대의 즐거움을 느낄 수 있는 장르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883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퍼즐게임 장르의 특징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42199-BB58-438E-A8C1-C183ECD06D98}"/>
              </a:ext>
            </a:extLst>
          </p:cNvPr>
          <p:cNvSpPr txBox="1"/>
          <p:nvPr/>
        </p:nvSpPr>
        <p:spPr>
          <a:xfrm>
            <a:off x="566055" y="4597167"/>
            <a:ext cx="813716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구글 플레이 스토어 기준 마켓 매출 순위 퍼즐 게임 ＇</a:t>
            </a:r>
            <a:r>
              <a:rPr lang="ko-KR" altLang="en-US" dirty="0" err="1"/>
              <a:t>애니팡</a:t>
            </a:r>
            <a:r>
              <a:rPr lang="ko-KR" altLang="en-US" dirty="0"/>
              <a:t> </a:t>
            </a:r>
            <a:r>
              <a:rPr lang="en-US" altLang="ko-KR" dirty="0"/>
              <a:t>3’ 54</a:t>
            </a:r>
            <a:r>
              <a:rPr lang="ko-KR" altLang="en-US" dirty="0"/>
              <a:t>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퍼즐게임 부류에서 매출 순위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sz="1050" dirty="0"/>
              <a:t>(2</a:t>
            </a:r>
            <a:r>
              <a:rPr lang="ko-KR" altLang="en-US" sz="1050" dirty="0"/>
              <a:t>등 </a:t>
            </a:r>
            <a:r>
              <a:rPr lang="ko-KR" altLang="en-US" sz="1050" dirty="0" err="1"/>
              <a:t>선데이토즈</a:t>
            </a:r>
            <a:r>
              <a:rPr lang="ko-KR" altLang="en-US" sz="1050" dirty="0"/>
              <a:t> </a:t>
            </a:r>
            <a:r>
              <a:rPr lang="en-US" altLang="ko-KR" sz="1050" dirty="0"/>
              <a:t>‘ </a:t>
            </a:r>
            <a:r>
              <a:rPr lang="ko-KR" altLang="en-US" sz="1050" dirty="0" err="1"/>
              <a:t>위베어베어스</a:t>
            </a:r>
            <a:r>
              <a:rPr lang="ko-KR" altLang="en-US" sz="1050" dirty="0"/>
              <a:t> 더 퍼즐</a:t>
            </a:r>
            <a:r>
              <a:rPr lang="en-US" altLang="ko-KR" sz="1050" dirty="0"/>
              <a:t>’, 3</a:t>
            </a:r>
            <a:r>
              <a:rPr lang="ko-KR" altLang="en-US" sz="1050" dirty="0"/>
              <a:t>등 카카오 게임즈 </a:t>
            </a:r>
            <a:r>
              <a:rPr lang="en-US" altLang="ko-KR" sz="1050" dirty="0"/>
              <a:t>‘</a:t>
            </a:r>
            <a:r>
              <a:rPr lang="ko-KR" altLang="en-US" sz="1050" dirty="0"/>
              <a:t>프렌즈 팝콘‘</a:t>
            </a:r>
            <a:r>
              <a:rPr lang="en-US" altLang="ko-KR" sz="105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참고로 애플 앱스토어 매출 부분 </a:t>
            </a:r>
            <a:r>
              <a:rPr lang="en-US" altLang="ko-KR" dirty="0"/>
              <a:t>53</a:t>
            </a:r>
            <a:r>
              <a:rPr lang="ko-KR" altLang="en-US" dirty="0"/>
              <a:t>위로 퍼즐게임 부분 </a:t>
            </a:r>
            <a:r>
              <a:rPr lang="en-US" altLang="ko-KR" dirty="0"/>
              <a:t>‘</a:t>
            </a:r>
            <a:r>
              <a:rPr lang="ko-KR" altLang="en-US" dirty="0" err="1"/>
              <a:t>애니팡</a:t>
            </a:r>
            <a:r>
              <a:rPr lang="ko-KR" altLang="en-US" dirty="0"/>
              <a:t> </a:t>
            </a:r>
            <a:r>
              <a:rPr lang="en-US" altLang="ko-KR" dirty="0"/>
              <a:t>3’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1909F35-DE20-482A-B608-A5A4399B0736}"/>
              </a:ext>
            </a:extLst>
          </p:cNvPr>
          <p:cNvGrpSpPr/>
          <p:nvPr/>
        </p:nvGrpSpPr>
        <p:grpSpPr>
          <a:xfrm>
            <a:off x="4768186" y="1550756"/>
            <a:ext cx="3879809" cy="2332104"/>
            <a:chOff x="4619942" y="1142011"/>
            <a:chExt cx="3879809" cy="23321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7654BB-BC03-4562-8A3A-0E4BAE4F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535" y="1142011"/>
              <a:ext cx="3877216" cy="42868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C488E0D-0F6E-4233-9495-AFFF6AB1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942" y="1570696"/>
              <a:ext cx="411492" cy="179790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B322500-3AC4-4E75-A59A-598EB4ED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434" y="1589027"/>
              <a:ext cx="2081189" cy="188508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B94534-013C-458B-8942-176634D8248C}"/>
              </a:ext>
            </a:extLst>
          </p:cNvPr>
          <p:cNvGrpSpPr/>
          <p:nvPr/>
        </p:nvGrpSpPr>
        <p:grpSpPr>
          <a:xfrm>
            <a:off x="381001" y="1548815"/>
            <a:ext cx="4572638" cy="1662228"/>
            <a:chOff x="232757" y="1140070"/>
            <a:chExt cx="4572638" cy="16622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8F58DF-A941-4771-B3BE-53CF786CE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57" y="1140070"/>
              <a:ext cx="4572638" cy="485843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9FBC777-4491-452C-ADA1-36EABA46FCB7}"/>
                </a:ext>
              </a:extLst>
            </p:cNvPr>
            <p:cNvGrpSpPr/>
            <p:nvPr/>
          </p:nvGrpSpPr>
          <p:grpSpPr>
            <a:xfrm>
              <a:off x="232757" y="1589027"/>
              <a:ext cx="3049668" cy="1213271"/>
              <a:chOff x="232757" y="1589027"/>
              <a:chExt cx="3049668" cy="121327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4E0DC65-D4D9-4DEB-BCA9-4BBCED6D19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95259" b="-1293"/>
              <a:stretch/>
            </p:blipFill>
            <p:spPr>
              <a:xfrm>
                <a:off x="232757" y="1625912"/>
                <a:ext cx="411492" cy="30556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DFC6928-AC01-4F53-84D6-0CB780C2B0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5259"/>
              <a:stretch/>
            </p:blipFill>
            <p:spPr>
              <a:xfrm>
                <a:off x="232757" y="1888349"/>
                <a:ext cx="411492" cy="905001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8EC10CD-F177-4B61-8856-904EA7BF25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01"/>
              <a:stretch/>
            </p:blipFill>
            <p:spPr>
              <a:xfrm>
                <a:off x="644249" y="1897297"/>
                <a:ext cx="2638176" cy="905001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E582CA8-91DF-4258-B8A7-AA3CF4FE7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49" t="-12532" b="-1"/>
              <a:stretch/>
            </p:blipFill>
            <p:spPr>
              <a:xfrm>
                <a:off x="644249" y="1589027"/>
                <a:ext cx="2638176" cy="3394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6305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41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퍼즐게임 장르의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B167C-626B-4D02-A098-754CFB8818EF}"/>
              </a:ext>
            </a:extLst>
          </p:cNvPr>
          <p:cNvSpPr txBox="1"/>
          <p:nvPr/>
        </p:nvSpPr>
        <p:spPr>
          <a:xfrm>
            <a:off x="566055" y="5466957"/>
            <a:ext cx="506100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자극적인 광고 노출 없이도 꾸준한 성장을 보임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1DEAD-CA25-41FD-B765-630DCEA3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7" y="1194759"/>
            <a:ext cx="4258447" cy="3718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0EA67-8368-4B6D-9D6D-522589569978}"/>
              </a:ext>
            </a:extLst>
          </p:cNvPr>
          <p:cNvSpPr txBox="1"/>
          <p:nvPr/>
        </p:nvSpPr>
        <p:spPr>
          <a:xfrm>
            <a:off x="4791526" y="2469397"/>
            <a:ext cx="4352474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자사에서 업로드한 소개영상을 제외하고</a:t>
            </a:r>
            <a:br>
              <a:rPr lang="en-US" altLang="ko-KR" sz="1600" dirty="0"/>
            </a:br>
            <a:r>
              <a:rPr lang="ko-KR" altLang="en-US" sz="1600" dirty="0"/>
              <a:t>대부분 플레이어에 의해 만들어진 </a:t>
            </a:r>
            <a:r>
              <a:rPr lang="en-US" altLang="ko-KR" sz="1600" dirty="0"/>
              <a:t>2</a:t>
            </a:r>
            <a:r>
              <a:rPr lang="ko-KR" altLang="en-US" sz="1600" dirty="0"/>
              <a:t>차 창작물</a:t>
            </a:r>
          </a:p>
        </p:txBody>
      </p:sp>
    </p:spTree>
    <p:extLst>
      <p:ext uri="{BB962C8B-B14F-4D97-AF65-F5344CB8AC3E}">
        <p14:creationId xmlns:p14="http://schemas.microsoft.com/office/powerpoint/2010/main" val="130450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9620" y="3071245"/>
            <a:ext cx="3818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다른 게임과 차별성</a:t>
            </a:r>
          </a:p>
        </p:txBody>
      </p:sp>
    </p:spTree>
    <p:extLst>
      <p:ext uri="{BB962C8B-B14F-4D97-AF65-F5344CB8AC3E}">
        <p14:creationId xmlns:p14="http://schemas.microsoft.com/office/powerpoint/2010/main" val="337352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다른 장르와 차별성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2D16F-86F2-467E-8D9F-7C242E3108D1}"/>
              </a:ext>
            </a:extLst>
          </p:cNvPr>
          <p:cNvSpPr txBox="1"/>
          <p:nvPr/>
        </p:nvSpPr>
        <p:spPr>
          <a:xfrm>
            <a:off x="1170267" y="1133381"/>
            <a:ext cx="68034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퍼즐 게임 장르의 특성상 다른 </a:t>
            </a:r>
            <a:r>
              <a:rPr lang="en-US" altLang="ko-KR" dirty="0"/>
              <a:t>IP</a:t>
            </a:r>
            <a:r>
              <a:rPr lang="ko-KR" altLang="en-US" dirty="0"/>
              <a:t>를 활용한 개발을 진행하더라도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게임의 진행 방식에는 큰 변화는 없다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38550-DACC-4D08-B473-E4A1574AF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13001" r="-92" b="28381"/>
          <a:stretch/>
        </p:blipFill>
        <p:spPr>
          <a:xfrm>
            <a:off x="1313022" y="2302043"/>
            <a:ext cx="3039978" cy="3171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31DB29-34F6-4A71-A8D9-1BE84DD0B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7" t="25517" r="13600" b="19806"/>
          <a:stretch/>
        </p:blipFill>
        <p:spPr>
          <a:xfrm>
            <a:off x="4791001" y="2302043"/>
            <a:ext cx="3182732" cy="317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7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다른 장르와 차별성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2D16F-86F2-467E-8D9F-7C242E3108D1}"/>
              </a:ext>
            </a:extLst>
          </p:cNvPr>
          <p:cNvSpPr txBox="1"/>
          <p:nvPr/>
        </p:nvSpPr>
        <p:spPr>
          <a:xfrm>
            <a:off x="1498081" y="1133381"/>
            <a:ext cx="614783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이름만 없었다면 두 게임을 구별 하기 힘들었을 것 이다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A5AC33-EAAA-4451-8501-77E4BCBE5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54" y="1886545"/>
            <a:ext cx="4289091" cy="3510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2AC640-2AED-41C5-926A-96725F9C4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90"/>
          <a:stretch/>
        </p:blipFill>
        <p:spPr>
          <a:xfrm>
            <a:off x="5202508" y="2402745"/>
            <a:ext cx="3676797" cy="12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7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다른 장르와 차별성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B2ED3A-CCEF-4C6D-B886-E4DF583C5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762157"/>
            <a:ext cx="5668166" cy="666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06C77D-2A5F-4809-BDD6-A9D348BE8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7" y="3429000"/>
            <a:ext cx="8110366" cy="2462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A7195E-C90B-45D4-AF51-0328C8C70CBE}"/>
              </a:ext>
            </a:extLst>
          </p:cNvPr>
          <p:cNvSpPr txBox="1"/>
          <p:nvPr/>
        </p:nvSpPr>
        <p:spPr>
          <a:xfrm>
            <a:off x="578840" y="1613667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등의 비결 </a:t>
            </a:r>
            <a:r>
              <a:rPr lang="en-US" altLang="ko-KR" dirty="0"/>
              <a:t>: </a:t>
            </a:r>
            <a:r>
              <a:rPr lang="ko-KR" altLang="en-US" dirty="0"/>
              <a:t>비슷한 형태에서도 차이점을 만들어가 선견지명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28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9621" y="3071245"/>
            <a:ext cx="1329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16306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다른 장르와 차별성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6E4F45-0C93-4CD0-A8E5-DE6B8B2BB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06" y="1532771"/>
            <a:ext cx="2315913" cy="411901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083B08-DB74-43CA-9DD5-89D85146EB07}"/>
              </a:ext>
            </a:extLst>
          </p:cNvPr>
          <p:cNvGrpSpPr/>
          <p:nvPr/>
        </p:nvGrpSpPr>
        <p:grpSpPr>
          <a:xfrm>
            <a:off x="4572001" y="834509"/>
            <a:ext cx="3300172" cy="3822025"/>
            <a:chOff x="5543430" y="150634"/>
            <a:chExt cx="3943345" cy="456690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57754A-F579-43D8-BD4C-716C6C42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82" b="91765" l="10000" r="90000">
                          <a14:foregroundMark x1="22923" y1="61647" x2="22923" y2="61647"/>
                          <a14:foregroundMark x1="21692" y1="70118" x2="21692" y2="70118"/>
                          <a14:foregroundMark x1="21385" y1="84706" x2="21385" y2="84706"/>
                          <a14:foregroundMark x1="17692" y1="81647" x2="17692" y2="81647"/>
                          <a14:foregroundMark x1="16000" y1="80706" x2="16000" y2="80706"/>
                          <a14:foregroundMark x1="15077" y1="80000" x2="15077" y2="80000"/>
                          <a14:foregroundMark x1="16000" y1="84706" x2="16000" y2="84706"/>
                          <a14:foregroundMark x1="20154" y1="87765" x2="20154" y2="87765"/>
                          <a14:foregroundMark x1="20462" y1="85412" x2="20462" y2="85412"/>
                          <a14:foregroundMark x1="16308" y1="83529" x2="16308" y2="83529"/>
                          <a14:foregroundMark x1="15692" y1="84941" x2="15692" y2="84941"/>
                          <a14:foregroundMark x1="29538" y1="76706" x2="29538" y2="76706"/>
                          <a14:foregroundMark x1="29846" y1="72235" x2="29846" y2="72235"/>
                          <a14:foregroundMark x1="14154" y1="82588" x2="14154" y2="82588"/>
                          <a14:foregroundMark x1="15077" y1="84941" x2="15077" y2="84941"/>
                          <a14:foregroundMark x1="15231" y1="85412" x2="15231" y2="85412"/>
                          <a14:foregroundMark x1="24462" y1="91765" x2="24462" y2="91765"/>
                          <a14:foregroundMark x1="22615" y1="74118" x2="22615" y2="74118"/>
                          <a14:foregroundMark x1="22615" y1="65176" x2="22615" y2="65176"/>
                          <a14:foregroundMark x1="41077" y1="67059" x2="41077" y2="67059"/>
                          <a14:foregroundMark x1="45385" y1="65176" x2="45385" y2="65176"/>
                          <a14:foregroundMark x1="44462" y1="68471" x2="44462" y2="68471"/>
                          <a14:foregroundMark x1="43231" y1="65412" x2="43231" y2="65412"/>
                          <a14:foregroundMark x1="42923" y1="62353" x2="42923" y2="62353"/>
                          <a14:foregroundMark x1="42462" y1="59765" x2="42462" y2="59765"/>
                          <a14:foregroundMark x1="38769" y1="62588" x2="38769" y2="62588"/>
                          <a14:foregroundMark x1="42769" y1="83529" x2="42769" y2="83529"/>
                          <a14:foregroundMark x1="37231" y1="78588" x2="37231" y2="78588"/>
                          <a14:foregroundMark x1="36154" y1="80471" x2="36154" y2="81647"/>
                          <a14:foregroundMark x1="36154" y1="83765" x2="36154" y2="83765"/>
                          <a14:foregroundMark x1="36000" y1="84000" x2="36000" y2="84941"/>
                          <a14:foregroundMark x1="35538" y1="85412" x2="35538" y2="85412"/>
                          <a14:foregroundMark x1="35538" y1="87294" x2="35538" y2="87294"/>
                          <a14:foregroundMark x1="35231" y1="85647" x2="35231" y2="85647"/>
                          <a14:foregroundMark x1="36154" y1="79529" x2="36154" y2="79529"/>
                          <a14:foregroundMark x1="36154" y1="78824" x2="36154" y2="78824"/>
                          <a14:foregroundMark x1="36000" y1="78118" x2="36000" y2="78118"/>
                          <a14:foregroundMark x1="35846" y1="77882" x2="35846" y2="77882"/>
                          <a14:foregroundMark x1="35538" y1="77882" x2="35538" y2="77882"/>
                          <a14:foregroundMark x1="35385" y1="77882" x2="35385" y2="77882"/>
                          <a14:foregroundMark x1="46769" y1="78824" x2="46769" y2="78824"/>
                          <a14:foregroundMark x1="46769" y1="80000" x2="46769" y2="80000"/>
                          <a14:foregroundMark x1="47385" y1="81176" x2="47385" y2="81176"/>
                          <a14:foregroundMark x1="47538" y1="81176" x2="47538" y2="81176"/>
                          <a14:foregroundMark x1="47385" y1="81647" x2="47385" y2="81647"/>
                          <a14:foregroundMark x1="25231" y1="75294" x2="25231" y2="75294"/>
                          <a14:foregroundMark x1="57385" y1="65412" x2="57385" y2="65412"/>
                          <a14:foregroundMark x1="59231" y1="63765" x2="59231" y2="63765"/>
                          <a14:foregroundMark x1="60462" y1="65647" x2="60462" y2="65647"/>
                          <a14:foregroundMark x1="61538" y1="65412" x2="61538" y2="65412"/>
                          <a14:foregroundMark x1="63385" y1="65412" x2="63385" y2="65412"/>
                          <a14:foregroundMark x1="57692" y1="75059" x2="57692" y2="75059"/>
                          <a14:foregroundMark x1="58615" y1="75294" x2="58615" y2="75294"/>
                          <a14:foregroundMark x1="58769" y1="75294" x2="58769" y2="75294"/>
                          <a14:foregroundMark x1="58769" y1="75765" x2="58769" y2="75765"/>
                          <a14:foregroundMark x1="59385" y1="76235" x2="60000" y2="76235"/>
                          <a14:foregroundMark x1="61846" y1="76941" x2="61846" y2="76941"/>
                          <a14:foregroundMark x1="60923" y1="76000" x2="60923" y2="76000"/>
                          <a14:foregroundMark x1="78154" y1="65176" x2="81538" y2="69176"/>
                          <a14:foregroundMark x1="77231" y1="56000" x2="77077" y2="60235"/>
                          <a14:foregroundMark x1="86462" y1="56706" x2="85077" y2="59529"/>
                          <a14:foregroundMark x1="42462" y1="82588" x2="43538" y2="87529"/>
                          <a14:foregroundMark x1="40923" y1="88706" x2="40923" y2="90824"/>
                          <a14:foregroundMark x1="45077" y1="86353" x2="44923" y2="90353"/>
                          <a14:foregroundMark x1="43538" y1="57412" x2="43538" y2="57412"/>
                          <a14:foregroundMark x1="42462" y1="56471" x2="42462" y2="56471"/>
                          <a14:foregroundMark x1="46308" y1="61176" x2="46308" y2="61176"/>
                          <a14:foregroundMark x1="79846" y1="83529" x2="81538" y2="89647"/>
                          <a14:foregroundMark x1="80154" y1="85412" x2="75846" y2="76706"/>
                          <a14:foregroundMark x1="74462" y1="74118" x2="75385" y2="77647"/>
                          <a14:backgroundMark x1="23231" y1="39294" x2="39231" y2="39294"/>
                          <a14:backgroundMark x1="13846" y1="44000" x2="34308" y2="44471"/>
                          <a14:backgroundMark x1="16000" y1="38588" x2="28308" y2="40235"/>
                          <a14:backgroundMark x1="28308" y1="40235" x2="28615" y2="40471"/>
                          <a14:backgroundMark x1="10615" y1="38588" x2="28308" y2="41882"/>
                          <a14:backgroundMark x1="28308" y1="41882" x2="33385" y2="41412"/>
                          <a14:backgroundMark x1="15385" y1="46824" x2="19846" y2="47294"/>
                          <a14:backgroundMark x1="40000" y1="38353" x2="63385" y2="41176"/>
                          <a14:backgroundMark x1="51692" y1="44471" x2="55077" y2="47294"/>
                          <a14:backgroundMark x1="40308" y1="27529" x2="60462" y2="29412"/>
                          <a14:backgroundMark x1="39692" y1="28000" x2="53385" y2="35529"/>
                          <a14:backgroundMark x1="53385" y1="35529" x2="53538" y2="35294"/>
                          <a14:backgroundMark x1="37231" y1="25882" x2="37385" y2="33176"/>
                          <a14:backgroundMark x1="37231" y1="20941" x2="40615" y2="27529"/>
                          <a14:backgroundMark x1="53538" y1="22118" x2="57692" y2="29882"/>
                          <a14:backgroundMark x1="50615" y1="25176" x2="58154" y2="33647"/>
                          <a14:backgroundMark x1="58615" y1="22118" x2="63385" y2="31294"/>
                          <a14:backgroundMark x1="62769" y1="33647" x2="74308" y2="41647"/>
                          <a14:backgroundMark x1="74308" y1="41647" x2="86462" y2="40941"/>
                          <a14:backgroundMark x1="86462" y1="40941" x2="75231" y2="48235"/>
                          <a14:backgroundMark x1="75231" y1="48235" x2="70923" y2="470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430" y="2139195"/>
              <a:ext cx="3943345" cy="25783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FC1B7A-8000-45DA-92AB-3F3D67B2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4" b="89956" l="9167" r="90000">
                          <a14:foregroundMark x1="14500" y1="61681" x2="9167" y2="66703"/>
                          <a14:foregroundMark x1="42667" y1="72162" x2="42333" y2="75655"/>
                          <a14:foregroundMark x1="58667" y1="71507" x2="59333" y2="75218"/>
                          <a14:foregroundMark x1="81667" y1="56223" x2="75667" y2="62882"/>
                          <a14:foregroundMark x1="84000" y1="58079" x2="88833" y2="66266"/>
                          <a14:foregroundMark x1="76667" y1="71070" x2="76667" y2="73581"/>
                          <a14:foregroundMark x1="80167" y1="72162" x2="82333" y2="74891"/>
                          <a14:foregroundMark x1="88500" y1="71288" x2="88500" y2="724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5375" y="150634"/>
              <a:ext cx="2507624" cy="382830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FC3D4BB-88FB-49ED-B42F-2968DCDE0536}"/>
              </a:ext>
            </a:extLst>
          </p:cNvPr>
          <p:cNvSpPr txBox="1"/>
          <p:nvPr/>
        </p:nvSpPr>
        <p:spPr>
          <a:xfrm>
            <a:off x="4034590" y="4861078"/>
            <a:ext cx="45175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미니게임 모드 추가와 캐릭터 코스튬 추가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게임성과 상품성을 동시에 잡음</a:t>
            </a:r>
          </a:p>
        </p:txBody>
      </p:sp>
    </p:spTree>
    <p:extLst>
      <p:ext uri="{BB962C8B-B14F-4D97-AF65-F5344CB8AC3E}">
        <p14:creationId xmlns:p14="http://schemas.microsoft.com/office/powerpoint/2010/main" val="286718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9620" y="3071245"/>
            <a:ext cx="3818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경제적 이점</a:t>
            </a:r>
          </a:p>
        </p:txBody>
      </p:sp>
    </p:spTree>
    <p:extLst>
      <p:ext uri="{BB962C8B-B14F-4D97-AF65-F5344CB8AC3E}">
        <p14:creationId xmlns:p14="http://schemas.microsoft.com/office/powerpoint/2010/main" val="89995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경제적 이점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25875-77D9-4118-B7BC-DAAF8A910C9C}"/>
              </a:ext>
            </a:extLst>
          </p:cNvPr>
          <p:cNvSpPr txBox="1"/>
          <p:nvPr/>
        </p:nvSpPr>
        <p:spPr>
          <a:xfrm>
            <a:off x="1036416" y="1708817"/>
            <a:ext cx="707116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앞에서 조사한 자료를 근거로 사업을 구상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40~50</a:t>
            </a:r>
            <a:r>
              <a:rPr lang="ko-KR" altLang="en-US" dirty="0"/>
              <a:t>대 바쁜 직장인</a:t>
            </a:r>
            <a:r>
              <a:rPr lang="en-US" altLang="ko-KR" dirty="0"/>
              <a:t>(</a:t>
            </a:r>
            <a:r>
              <a:rPr lang="ko-KR" altLang="en-US" dirty="0"/>
              <a:t>주부</a:t>
            </a:r>
            <a:r>
              <a:rPr lang="en-US" altLang="ko-KR" dirty="0"/>
              <a:t>)</a:t>
            </a:r>
            <a:r>
              <a:rPr lang="ko-KR" altLang="en-US" dirty="0"/>
              <a:t>들을 타겟으로 한 마케팅 전략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하드코어 한 컨트롤 보다 쉬운 조작으로 꾸준히 플레이하도록 유도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50B39-5150-442F-830E-7ADDE07013E5}"/>
              </a:ext>
            </a:extLst>
          </p:cNvPr>
          <p:cNvSpPr txBox="1"/>
          <p:nvPr/>
        </p:nvSpPr>
        <p:spPr>
          <a:xfrm>
            <a:off x="1036416" y="3429000"/>
            <a:ext cx="696094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고액의 결제를 유도하는 모바일 </a:t>
            </a:r>
            <a:r>
              <a:rPr lang="en-US" altLang="ko-KR" dirty="0"/>
              <a:t>RPG</a:t>
            </a:r>
            <a:r>
              <a:rPr lang="ko-KR" altLang="en-US" dirty="0"/>
              <a:t>장르를 제외하면 매출면에서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보드게임 장르와 </a:t>
            </a:r>
            <a:r>
              <a:rPr lang="en-US" altLang="ko-KR" dirty="0"/>
              <a:t>2</a:t>
            </a:r>
            <a:r>
              <a:rPr lang="ko-KR" altLang="en-US" dirty="0"/>
              <a:t>등을 경쟁하는 라이벌 관계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886C3-52FE-464C-8F76-431C7FF17AA2}"/>
              </a:ext>
            </a:extLst>
          </p:cNvPr>
          <p:cNvSpPr txBox="1"/>
          <p:nvPr/>
        </p:nvSpPr>
        <p:spPr>
          <a:xfrm>
            <a:off x="1036416" y="4714288"/>
            <a:ext cx="77203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주로 기존의 </a:t>
            </a:r>
            <a:r>
              <a:rPr lang="en-US" altLang="ko-KR" dirty="0"/>
              <a:t>IP</a:t>
            </a:r>
            <a:r>
              <a:rPr lang="ko-KR" altLang="en-US" dirty="0"/>
              <a:t>를 재사용하고 높은 수준의 </a:t>
            </a:r>
            <a:r>
              <a:rPr lang="en-US" altLang="ko-KR" dirty="0"/>
              <a:t>3D </a:t>
            </a:r>
            <a:r>
              <a:rPr lang="ko-KR" altLang="en-US" dirty="0"/>
              <a:t>그래픽을 필요로 하지 않기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때문에 비교적 적은 개발비용을 시작으로 큰 수익을 창출할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5508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경제적 이점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25875-77D9-4118-B7BC-DAAF8A910C9C}"/>
              </a:ext>
            </a:extLst>
          </p:cNvPr>
          <p:cNvSpPr txBox="1"/>
          <p:nvPr/>
        </p:nvSpPr>
        <p:spPr>
          <a:xfrm>
            <a:off x="1004332" y="1347537"/>
            <a:ext cx="703429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조사 자료에 의하면 장르별 일평균 이용자 수가 </a:t>
            </a:r>
            <a:r>
              <a:rPr lang="en-US" altLang="ko-KR" dirty="0"/>
              <a:t>380</a:t>
            </a:r>
            <a:r>
              <a:rPr lang="ko-KR" altLang="en-US" dirty="0"/>
              <a:t>만명인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퍼즐게임이 압도적인 </a:t>
            </a:r>
            <a:r>
              <a:rPr lang="en-US" altLang="ko-KR" dirty="0"/>
              <a:t>1</a:t>
            </a:r>
            <a:r>
              <a:rPr lang="ko-KR" altLang="en-US" dirty="0"/>
              <a:t>위를 차지했다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EC49C-44B5-49EC-91A2-F618463DB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004332" y="2533533"/>
            <a:ext cx="5154285" cy="1987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3F39B-6737-4B61-99BE-D5F4FC80D198}"/>
              </a:ext>
            </a:extLst>
          </p:cNvPr>
          <p:cNvSpPr txBox="1"/>
          <p:nvPr/>
        </p:nvSpPr>
        <p:spPr>
          <a:xfrm>
            <a:off x="1004332" y="4837360"/>
            <a:ext cx="719177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다른 장르에 비해 적은 구매요소와 </a:t>
            </a:r>
            <a:r>
              <a:rPr lang="en-US" altLang="ko-KR" dirty="0"/>
              <a:t>RPG</a:t>
            </a:r>
            <a:r>
              <a:rPr lang="ko-KR" altLang="en-US" dirty="0"/>
              <a:t>장르의 값비싼 현금아이템의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매출로 매출 점유율 그래프에서는 기타로 처리됨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5155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9620" y="3071245"/>
            <a:ext cx="3818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현재 시장 구조</a:t>
            </a:r>
          </a:p>
        </p:txBody>
      </p:sp>
    </p:spTree>
    <p:extLst>
      <p:ext uri="{BB962C8B-B14F-4D97-AF65-F5344CB8AC3E}">
        <p14:creationId xmlns:p14="http://schemas.microsoft.com/office/powerpoint/2010/main" val="4139508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시장 구조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827C3-A939-41C9-B058-D79E984E9E0C}"/>
              </a:ext>
            </a:extLst>
          </p:cNvPr>
          <p:cNvSpPr txBox="1"/>
          <p:nvPr/>
        </p:nvSpPr>
        <p:spPr>
          <a:xfrm>
            <a:off x="676542" y="1876926"/>
            <a:ext cx="7790915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매우 치열한 시장 구조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퍼즐게임 시장으로 뛰어드는 개발사의 수가 점차 늘어나는 추세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자사의 </a:t>
            </a:r>
            <a:r>
              <a:rPr lang="en-US" altLang="ko-KR" dirty="0"/>
              <a:t>IP </a:t>
            </a:r>
            <a:r>
              <a:rPr lang="ko-KR" altLang="en-US" dirty="0"/>
              <a:t>또는 타 플랫폼의 </a:t>
            </a:r>
            <a:r>
              <a:rPr lang="en-US" altLang="ko-KR" dirty="0"/>
              <a:t>IP</a:t>
            </a:r>
            <a:r>
              <a:rPr lang="ko-KR" altLang="en-US" dirty="0"/>
              <a:t>를 활용한 개발이 폭발적으로 일어 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데브시스터즈의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쿠키런</a:t>
            </a:r>
            <a:r>
              <a:rPr lang="ko-KR" altLang="en-US" dirty="0"/>
              <a:t> </a:t>
            </a:r>
            <a:r>
              <a:rPr lang="ko-KR" altLang="en-US" dirty="0" err="1"/>
              <a:t>젤리팝</a:t>
            </a:r>
            <a:r>
              <a:rPr lang="en-US" altLang="ko-KR" dirty="0"/>
              <a:t>’</a:t>
            </a:r>
            <a:r>
              <a:rPr lang="ko-KR" altLang="en-US" dirty="0"/>
              <a:t>의 경우도 한국 출시 보다는 해외 시장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출시를 목표로 함 </a:t>
            </a:r>
            <a:r>
              <a:rPr lang="en-US" altLang="ko-KR" dirty="0"/>
              <a:t>( </a:t>
            </a:r>
            <a:r>
              <a:rPr lang="ko-KR" altLang="en-US" dirty="0"/>
              <a:t>한국시장은 이미 </a:t>
            </a:r>
            <a:r>
              <a:rPr lang="en-US" altLang="ko-KR" dirty="0"/>
              <a:t>‘</a:t>
            </a:r>
            <a:r>
              <a:rPr lang="ko-KR" altLang="en-US" dirty="0" err="1"/>
              <a:t>애니팡</a:t>
            </a:r>
            <a:r>
              <a:rPr lang="en-US" altLang="ko-KR" dirty="0"/>
              <a:t>’, ‘</a:t>
            </a:r>
            <a:r>
              <a:rPr lang="ko-KR" altLang="en-US" dirty="0"/>
              <a:t>캔디 </a:t>
            </a:r>
            <a:r>
              <a:rPr lang="ko-KR" altLang="en-US" dirty="0" err="1"/>
              <a:t>크러쉬</a:t>
            </a:r>
            <a:r>
              <a:rPr lang="en-US" altLang="ko-KR" dirty="0"/>
              <a:t>’</a:t>
            </a:r>
            <a:r>
              <a:rPr lang="ko-KR" altLang="en-US" dirty="0"/>
              <a:t> 라는 대형 </a:t>
            </a:r>
            <a:r>
              <a:rPr lang="en-US" altLang="ko-KR" dirty="0"/>
              <a:t>IP</a:t>
            </a:r>
            <a:r>
              <a:rPr lang="ko-KR" altLang="en-US" dirty="0"/>
              <a:t>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시장을 장악한 상황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현재 퍼즐게임의 한국시장 출시보다는 해외시장 출시를 목표로 개발하는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것이 보다 유리함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235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909689-84A8-42B9-98CF-54EFBF5BA37A}"/>
              </a:ext>
            </a:extLst>
          </p:cNvPr>
          <p:cNvSpPr txBox="1"/>
          <p:nvPr/>
        </p:nvSpPr>
        <p:spPr>
          <a:xfrm>
            <a:off x="2310063" y="1684421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1. 19</a:t>
            </a:r>
            <a:r>
              <a:rPr lang="ko-KR" altLang="en-US" dirty="0"/>
              <a:t>년도 게임이용 실태 조사 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17F09-967E-4528-AAD7-8000AC4E56B3}"/>
              </a:ext>
            </a:extLst>
          </p:cNvPr>
          <p:cNvSpPr txBox="1"/>
          <p:nvPr/>
        </p:nvSpPr>
        <p:spPr>
          <a:xfrm>
            <a:off x="2310063" y="2430378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네이버 데이터 통계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EFB6C-81F0-4389-8720-2E1DF38DA2B9}"/>
              </a:ext>
            </a:extLst>
          </p:cNvPr>
          <p:cNvSpPr txBox="1"/>
          <p:nvPr/>
        </p:nvSpPr>
        <p:spPr>
          <a:xfrm>
            <a:off x="2310063" y="3176335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퍼즐게임의 특징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F6DAB-7C4F-4DC4-84AF-D01DA1A706AB}"/>
              </a:ext>
            </a:extLst>
          </p:cNvPr>
          <p:cNvSpPr txBox="1"/>
          <p:nvPr/>
        </p:nvSpPr>
        <p:spPr>
          <a:xfrm>
            <a:off x="2310063" y="3922292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퍼즐게임의 차별성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CEE52-85C8-4608-A4F3-A6B987BA709F}"/>
              </a:ext>
            </a:extLst>
          </p:cNvPr>
          <p:cNvSpPr txBox="1"/>
          <p:nvPr/>
        </p:nvSpPr>
        <p:spPr>
          <a:xfrm>
            <a:off x="2310063" y="4668249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퍼즐게임의 경제적 이점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E66C5-5B27-49DE-A041-5EAA0E94473D}"/>
              </a:ext>
            </a:extLst>
          </p:cNvPr>
          <p:cNvSpPr txBox="1"/>
          <p:nvPr/>
        </p:nvSpPr>
        <p:spPr>
          <a:xfrm>
            <a:off x="2310063" y="541420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퍼즐게임 시장 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B42C3-EEA4-4371-88E5-ADA16036BBA9}"/>
              </a:ext>
            </a:extLst>
          </p:cNvPr>
          <p:cNvSpPr txBox="1"/>
          <p:nvPr/>
        </p:nvSpPr>
        <p:spPr>
          <a:xfrm>
            <a:off x="381001" y="24973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2229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3979" y="3136612"/>
            <a:ext cx="607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19</a:t>
            </a:r>
            <a:r>
              <a:rPr lang="ko-KR" altLang="en-US" sz="3200" spc="-15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년도 게임이용 실태 조사 자료</a:t>
            </a:r>
          </a:p>
        </p:txBody>
      </p:sp>
    </p:spTree>
    <p:extLst>
      <p:ext uri="{BB962C8B-B14F-4D97-AF65-F5344CB8AC3E}">
        <p14:creationId xmlns:p14="http://schemas.microsoft.com/office/powerpoint/2010/main" val="65346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19</a:t>
            </a:r>
            <a:r>
              <a:rPr lang="ko-KR" altLang="en-US" sz="3200" spc="-150" dirty="0">
                <a:solidFill>
                  <a:srgbClr val="525252"/>
                </a:solidFill>
              </a:rPr>
              <a:t>년도 설문조사 결과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8B674D7-EFA0-48A8-8439-8878935FA3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692024"/>
              </p:ext>
            </p:extLst>
          </p:nvPr>
        </p:nvGraphicFramePr>
        <p:xfrm>
          <a:off x="1564105" y="834509"/>
          <a:ext cx="6300890" cy="399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A01ECA-FE4E-46E8-AAE0-9BAB7AF5F45E}"/>
              </a:ext>
            </a:extLst>
          </p:cNvPr>
          <p:cNvSpPr txBox="1"/>
          <p:nvPr/>
        </p:nvSpPr>
        <p:spPr>
          <a:xfrm>
            <a:off x="1053101" y="4832059"/>
            <a:ext cx="724268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설문 조사참여자 </a:t>
            </a:r>
            <a:r>
              <a:rPr lang="en-US" altLang="ko-KR" dirty="0"/>
              <a:t>3037</a:t>
            </a:r>
            <a:r>
              <a:rPr lang="ko-KR" altLang="en-US" dirty="0"/>
              <a:t>명 조사 결과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평소 게임을 즐겨한다</a:t>
            </a:r>
            <a:r>
              <a:rPr lang="en-US" altLang="ko-KR" dirty="0"/>
              <a:t>’</a:t>
            </a:r>
            <a:r>
              <a:rPr lang="ko-KR" altLang="en-US" dirty="0"/>
              <a:t>에 응답한 사람의 수는 전체 대비 약 </a:t>
            </a:r>
            <a:r>
              <a:rPr lang="en-US" altLang="ko-KR" dirty="0"/>
              <a:t>68%</a:t>
            </a:r>
            <a:r>
              <a:rPr lang="ko-KR" altLang="en-US" dirty="0"/>
              <a:t>였다</a:t>
            </a:r>
          </a:p>
        </p:txBody>
      </p:sp>
    </p:spTree>
    <p:extLst>
      <p:ext uri="{BB962C8B-B14F-4D97-AF65-F5344CB8AC3E}">
        <p14:creationId xmlns:p14="http://schemas.microsoft.com/office/powerpoint/2010/main" val="335998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19</a:t>
            </a:r>
            <a:r>
              <a:rPr lang="ko-KR" altLang="en-US" sz="3200" spc="-150" dirty="0">
                <a:solidFill>
                  <a:srgbClr val="525252"/>
                </a:solidFill>
              </a:rPr>
              <a:t>년도 설문조사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01ECA-FE4E-46E8-AAE0-9BAB7AF5F45E}"/>
              </a:ext>
            </a:extLst>
          </p:cNvPr>
          <p:cNvSpPr txBox="1"/>
          <p:nvPr/>
        </p:nvSpPr>
        <p:spPr>
          <a:xfrm>
            <a:off x="933023" y="4898509"/>
            <a:ext cx="7277954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설문에 응답한 사람들 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본인의 직업을 사무직</a:t>
            </a:r>
            <a:r>
              <a:rPr lang="en-US" altLang="ko-KR" dirty="0"/>
              <a:t> </a:t>
            </a:r>
            <a:r>
              <a:rPr lang="ko-KR" altLang="en-US" dirty="0"/>
              <a:t>또는 전문직이라고 응답한 사람은 전체 </a:t>
            </a:r>
            <a:r>
              <a:rPr lang="en-US" altLang="ko-KR" dirty="0"/>
              <a:t>37%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학생이라고 응답한 사람은 전체의 </a:t>
            </a:r>
            <a:r>
              <a:rPr lang="en-US" altLang="ko-KR" dirty="0"/>
              <a:t>20%,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나머지는 기타 </a:t>
            </a:r>
            <a:r>
              <a:rPr lang="en-US" altLang="ko-KR" dirty="0"/>
              <a:t>(</a:t>
            </a:r>
            <a:r>
              <a:rPr lang="ko-KR" altLang="en-US" dirty="0"/>
              <a:t>운수 또는 서비스 업 등</a:t>
            </a:r>
            <a:r>
              <a:rPr lang="en-US" altLang="ko-KR" dirty="0"/>
              <a:t>)</a:t>
            </a:r>
            <a:r>
              <a:rPr lang="ko-KR" altLang="en-US" dirty="0"/>
              <a:t>응답한 사람이 전체 </a:t>
            </a:r>
            <a:r>
              <a:rPr lang="en-US" altLang="ko-KR" dirty="0"/>
              <a:t>43%</a:t>
            </a:r>
            <a:r>
              <a:rPr lang="ko-KR" altLang="en-US" dirty="0"/>
              <a:t>이다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79DBBF75-EC9E-435D-956A-D1807B5E5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356542"/>
              </p:ext>
            </p:extLst>
          </p:nvPr>
        </p:nvGraphicFramePr>
        <p:xfrm>
          <a:off x="1524000" y="83450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008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19</a:t>
            </a:r>
            <a:r>
              <a:rPr lang="ko-KR" altLang="en-US" sz="3200" spc="-150" dirty="0">
                <a:solidFill>
                  <a:srgbClr val="525252"/>
                </a:solidFill>
              </a:rPr>
              <a:t>년도 설문조사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01ECA-FE4E-46E8-AAE0-9BAB7AF5F45E}"/>
              </a:ext>
            </a:extLst>
          </p:cNvPr>
          <p:cNvSpPr txBox="1"/>
          <p:nvPr/>
        </p:nvSpPr>
        <p:spPr>
          <a:xfrm>
            <a:off x="1531474" y="4898509"/>
            <a:ext cx="608852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전체 설문 응답자 중에 </a:t>
            </a:r>
            <a:r>
              <a:rPr lang="en-US" altLang="ko-KR" dirty="0"/>
              <a:t>40~50</a:t>
            </a:r>
            <a:r>
              <a:rPr lang="ko-KR" altLang="en-US" dirty="0"/>
              <a:t>대가 </a:t>
            </a:r>
            <a:r>
              <a:rPr lang="en-US" altLang="ko-KR" dirty="0"/>
              <a:t>41%, 20~30</a:t>
            </a:r>
            <a:r>
              <a:rPr lang="ko-KR" altLang="en-US" dirty="0"/>
              <a:t>대가 </a:t>
            </a:r>
            <a:r>
              <a:rPr lang="en-US" altLang="ko-KR" dirty="0"/>
              <a:t>34%,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대 또는 </a:t>
            </a:r>
            <a:r>
              <a:rPr lang="en-US" altLang="ko-KR" dirty="0"/>
              <a:t>60</a:t>
            </a:r>
            <a:r>
              <a:rPr lang="ko-KR" altLang="en-US" dirty="0"/>
              <a:t>대 이상이 </a:t>
            </a:r>
            <a:r>
              <a:rPr lang="en-US" altLang="ko-KR" dirty="0"/>
              <a:t>25%</a:t>
            </a:r>
            <a:r>
              <a:rPr lang="ko-KR" altLang="en-US" dirty="0"/>
              <a:t>를 차지했다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4D2FF94-9E16-47DE-9942-14786D293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83704"/>
              </p:ext>
            </p:extLst>
          </p:nvPr>
        </p:nvGraphicFramePr>
        <p:xfrm>
          <a:off x="1524000" y="83450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944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BD6E9-E587-4489-B7DC-98748437C343}"/>
              </a:ext>
            </a:extLst>
          </p:cNvPr>
          <p:cNvSpPr txBox="1"/>
          <p:nvPr/>
        </p:nvSpPr>
        <p:spPr>
          <a:xfrm>
            <a:off x="381001" y="249734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19</a:t>
            </a:r>
            <a:r>
              <a:rPr lang="ko-KR" altLang="en-US" sz="3200" spc="-150" dirty="0">
                <a:solidFill>
                  <a:srgbClr val="525252"/>
                </a:solidFill>
              </a:rPr>
              <a:t>년도 설문조사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01ECA-FE4E-46E8-AAE0-9BAB7AF5F45E}"/>
              </a:ext>
            </a:extLst>
          </p:cNvPr>
          <p:cNvSpPr txBox="1"/>
          <p:nvPr/>
        </p:nvSpPr>
        <p:spPr>
          <a:xfrm>
            <a:off x="195641" y="4898509"/>
            <a:ext cx="875271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설문 응답자 중 </a:t>
            </a:r>
            <a:r>
              <a:rPr lang="en-US" altLang="ko-KR" dirty="0"/>
              <a:t>90%</a:t>
            </a:r>
            <a:r>
              <a:rPr lang="ko-KR" altLang="en-US" dirty="0"/>
              <a:t>가 모바일게임을 플레이 한다고 답했고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다음으로 </a:t>
            </a:r>
            <a:r>
              <a:rPr lang="en-US" altLang="ko-KR" dirty="0"/>
              <a:t>PC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콘솔 게임 순으로 순위를 차지했다</a:t>
            </a:r>
            <a:r>
              <a:rPr lang="en-US" altLang="ko-KR" sz="1000" dirty="0"/>
              <a:t>(</a:t>
            </a:r>
            <a:r>
              <a:rPr lang="ko-KR" altLang="en-US" sz="1000" dirty="0"/>
              <a:t>복수 응답 가능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또한 게임이 아닌 인터넷 접속 플랫폼으로 </a:t>
            </a:r>
            <a:r>
              <a:rPr lang="en-US" altLang="ko-KR" dirty="0"/>
              <a:t>97%</a:t>
            </a:r>
            <a:r>
              <a:rPr lang="ko-KR" altLang="en-US" dirty="0"/>
              <a:t>가 스마트폰을 이용한다고 답변했다</a:t>
            </a:r>
            <a:endParaRPr lang="en-US" altLang="ko-KR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D783D5F-FBD4-4220-8F5A-3F129CBF7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675427"/>
              </p:ext>
            </p:extLst>
          </p:nvPr>
        </p:nvGraphicFramePr>
        <p:xfrm>
          <a:off x="1524000" y="83450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518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6273" y="3071245"/>
            <a:ext cx="521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네이버 빅데이터 통계자료</a:t>
            </a:r>
            <a:endParaRPr lang="ko-KR" altLang="en-US" sz="3200" spc="-150" dirty="0">
              <a:solidFill>
                <a:schemeClr val="bg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19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새별의파워포인트_63_컬러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56A8B3"/>
      </a:accent1>
      <a:accent2>
        <a:srgbClr val="EBD3C9"/>
      </a:accent2>
      <a:accent3>
        <a:srgbClr val="886348"/>
      </a:accent3>
      <a:accent4>
        <a:srgbClr val="FF8B8B"/>
      </a:accent4>
      <a:accent5>
        <a:srgbClr val="FACD52"/>
      </a:accent5>
      <a:accent6>
        <a:srgbClr val="BFBFBF"/>
      </a:accent6>
      <a:hlink>
        <a:srgbClr val="595959"/>
      </a:hlink>
      <a:folHlink>
        <a:srgbClr val="262626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851</TotalTime>
  <Words>619</Words>
  <Application>Microsoft Office PowerPoint</Application>
  <PresentationFormat>화면 슬라이드 쇼(4:3)</PresentationFormat>
  <Paragraphs>90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나눔바른고딕 UltraLight</vt:lpstr>
      <vt:lpstr>나눔바른고딕</vt:lpstr>
      <vt:lpstr>Arial</vt:lpstr>
      <vt:lpstr>굴림체</vt:lpstr>
      <vt:lpstr>맑은 고딕</vt:lpstr>
      <vt:lpstr>Office Theme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재호 정</cp:lastModifiedBy>
  <cp:revision>125</cp:revision>
  <dcterms:created xsi:type="dcterms:W3CDTF">2015-01-21T11:35:38Z</dcterms:created>
  <dcterms:modified xsi:type="dcterms:W3CDTF">2019-08-26T18:51:52Z</dcterms:modified>
</cp:coreProperties>
</file>